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496" r:id="rId1"/>
  </p:sldMasterIdLst>
  <p:sldIdLst>
    <p:sldId id="256" r:id="rId2"/>
    <p:sldId id="257" r:id="rId3"/>
    <p:sldId id="260" r:id="rId4"/>
    <p:sldId id="339" r:id="rId5"/>
    <p:sldId id="340" r:id="rId6"/>
    <p:sldId id="341" r:id="rId7"/>
    <p:sldId id="262" r:id="rId8"/>
    <p:sldId id="342" r:id="rId9"/>
    <p:sldId id="343" r:id="rId10"/>
    <p:sldId id="344" r:id="rId11"/>
    <p:sldId id="345" r:id="rId12"/>
    <p:sldId id="346" r:id="rId13"/>
    <p:sldId id="279" r:id="rId14"/>
    <p:sldId id="270" r:id="rId15"/>
    <p:sldId id="271" r:id="rId16"/>
    <p:sldId id="272" r:id="rId17"/>
    <p:sldId id="273" r:id="rId18"/>
    <p:sldId id="274" r:id="rId19"/>
    <p:sldId id="275" r:id="rId20"/>
    <p:sldId id="336" r:id="rId21"/>
    <p:sldId id="337" r:id="rId22"/>
    <p:sldId id="338" r:id="rId23"/>
    <p:sldId id="276" r:id="rId24"/>
    <p:sldId id="282" r:id="rId25"/>
    <p:sldId id="280" r:id="rId26"/>
    <p:sldId id="281" r:id="rId27"/>
    <p:sldId id="289" r:id="rId28"/>
    <p:sldId id="290" r:id="rId29"/>
    <p:sldId id="283" r:id="rId30"/>
    <p:sldId id="277" r:id="rId31"/>
    <p:sldId id="285" r:id="rId32"/>
    <p:sldId id="291" r:id="rId33"/>
    <p:sldId id="286" r:id="rId34"/>
    <p:sldId id="292" r:id="rId35"/>
    <p:sldId id="347" r:id="rId36"/>
    <p:sldId id="287" r:id="rId37"/>
    <p:sldId id="294" r:id="rId38"/>
    <p:sldId id="296" r:id="rId39"/>
    <p:sldId id="297" r:id="rId40"/>
    <p:sldId id="299" r:id="rId41"/>
    <p:sldId id="300" r:id="rId42"/>
    <p:sldId id="301" r:id="rId43"/>
    <p:sldId id="348" r:id="rId44"/>
    <p:sldId id="349" r:id="rId45"/>
    <p:sldId id="350" r:id="rId46"/>
    <p:sldId id="351" r:id="rId47"/>
    <p:sldId id="352" r:id="rId48"/>
    <p:sldId id="353" r:id="rId49"/>
    <p:sldId id="355" r:id="rId50"/>
    <p:sldId id="354" r:id="rId51"/>
    <p:sldId id="356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79" r:id="rId74"/>
    <p:sldId id="380" r:id="rId75"/>
    <p:sldId id="381" r:id="rId76"/>
    <p:sldId id="382" r:id="rId77"/>
    <p:sldId id="383" r:id="rId78"/>
    <p:sldId id="384" r:id="rId79"/>
    <p:sldId id="385" r:id="rId80"/>
    <p:sldId id="386" r:id="rId81"/>
    <p:sldId id="357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77"/>
  </p:normalViewPr>
  <p:slideViewPr>
    <p:cSldViewPr snapToGrid="0" snapToObjects="1" showGuides="1">
      <p:cViewPr varScale="1">
        <p:scale>
          <a:sx n="76" d="100"/>
          <a:sy n="76" d="100"/>
        </p:scale>
        <p:origin x="216" y="488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1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4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334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2740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28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31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47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60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7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61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20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71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1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6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4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28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1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43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BFDC-07AC-A648-9DA7-6418751B1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Modelleren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Systeemontwerp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F86B9-023E-D04A-84A0-7226FE937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and UML</a:t>
            </a:r>
          </a:p>
        </p:txBody>
      </p:sp>
    </p:spTree>
    <p:extLst>
      <p:ext uri="{BB962C8B-B14F-4D97-AF65-F5344CB8AC3E}">
        <p14:creationId xmlns:p14="http://schemas.microsoft.com/office/powerpoint/2010/main" val="3101766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A711-1823-C149-BA99-4ADCC4A3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tourism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C0386-0325-0F47-98E3-924305B6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15" y="2688166"/>
            <a:ext cx="9372394" cy="17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6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A711-1823-C149-BA99-4ADCC4A3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tourism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E8D27-5530-504F-9A98-9AD9A51B0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34633"/>
            <a:ext cx="9762828" cy="39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A711-1823-C149-BA99-4ADCC4A3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tourism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9B04A-F70D-F148-A6A5-D92F473D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2463799"/>
            <a:ext cx="9432130" cy="19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81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9EC0-A835-F546-9F50-233D7850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6007-D587-D546-AC97-F136AB672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762430"/>
          </a:xfrm>
        </p:spPr>
        <p:txBody>
          <a:bodyPr>
            <a:normAutofit/>
          </a:bodyPr>
          <a:lstStyle/>
          <a:p>
            <a:r>
              <a:rPr lang="en-US" dirty="0"/>
              <a:t>How can we use our requirements and use cases to analyze and design software?</a:t>
            </a:r>
          </a:p>
          <a:p>
            <a:r>
              <a:rPr lang="en-US" dirty="0"/>
              <a:t>What notation can we use to describe complex systems concisely?</a:t>
            </a:r>
          </a:p>
        </p:txBody>
      </p:sp>
    </p:spTree>
    <p:extLst>
      <p:ext uri="{BB962C8B-B14F-4D97-AF65-F5344CB8AC3E}">
        <p14:creationId xmlns:p14="http://schemas.microsoft.com/office/powerpoint/2010/main" val="4092709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B924-770E-DD4A-B7C5-035F6708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EEA72-A819-CA40-89F6-E2B4043E6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57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aim of analysis is to come up with an abstract model of the problem domain</a:t>
            </a:r>
          </a:p>
          <a:p>
            <a:r>
              <a:rPr lang="en-US" dirty="0"/>
              <a:t>You want to try and transfer requirements and use cases (written with the customer) to a technical specification (written for developers)</a:t>
            </a:r>
          </a:p>
          <a:p>
            <a:r>
              <a:rPr lang="en-US" dirty="0"/>
              <a:t>A good model </a:t>
            </a:r>
            <a:r>
              <a:rPr lang="en-US" i="1" dirty="0"/>
              <a:t>simplifies</a:t>
            </a:r>
            <a:r>
              <a:rPr lang="en-US" dirty="0"/>
              <a:t> reality, but represents all relevant data</a:t>
            </a:r>
          </a:p>
        </p:txBody>
      </p:sp>
    </p:spTree>
    <p:extLst>
      <p:ext uri="{BB962C8B-B14F-4D97-AF65-F5344CB8AC3E}">
        <p14:creationId xmlns:p14="http://schemas.microsoft.com/office/powerpoint/2010/main" val="91892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0875-922C-CE43-BA26-A12F9E4D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A7183-C42B-A04A-AF0C-9B49AB32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33" y="1728906"/>
            <a:ext cx="7132958" cy="497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4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581D4-3E0A-D84A-B392-71B3C13B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 software?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55860-3379-074E-9809-B050CDE4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Software is too complex to oversee all the details at once: we need abstractions!</a:t>
            </a:r>
          </a:p>
          <a:p>
            <a:pPr lvl="1"/>
            <a:r>
              <a:rPr lang="en-US" dirty="0"/>
              <a:t>Windows 8 has about 50 million lines of code</a:t>
            </a:r>
          </a:p>
          <a:p>
            <a:pPr lvl="1"/>
            <a:r>
              <a:rPr lang="en-US" dirty="0"/>
              <a:t>The Linux kernel has about 15 million lines of code</a:t>
            </a:r>
          </a:p>
          <a:p>
            <a:r>
              <a:rPr lang="en-US" dirty="0"/>
              <a:t>Code is written for a machine to execute - not necessarily for a human to understand</a:t>
            </a:r>
          </a:p>
        </p:txBody>
      </p:sp>
    </p:spTree>
    <p:extLst>
      <p:ext uri="{BB962C8B-B14F-4D97-AF65-F5344CB8AC3E}">
        <p14:creationId xmlns:p14="http://schemas.microsoft.com/office/powerpoint/2010/main" val="81465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53B2-F7F3-C04C-9D75-58778F76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software?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5AAE-63E8-4C47-AA18-F52C97B8F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081867"/>
            <a:ext cx="9905999" cy="11345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But how can we model software?</a:t>
            </a:r>
          </a:p>
        </p:txBody>
      </p:sp>
    </p:spTree>
    <p:extLst>
      <p:ext uri="{BB962C8B-B14F-4D97-AF65-F5344CB8AC3E}">
        <p14:creationId xmlns:p14="http://schemas.microsoft.com/office/powerpoint/2010/main" val="1697514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AD10-BA18-9444-805B-30C8DCF5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unified modeling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80BB-36DD-524F-811C-4E582CDE7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295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UML is a single language with 14(!) different ‘dialects’:</a:t>
            </a:r>
          </a:p>
          <a:p>
            <a:pPr lvl="1"/>
            <a:r>
              <a:rPr lang="en-US" dirty="0"/>
              <a:t>use case diagrams</a:t>
            </a:r>
          </a:p>
          <a:p>
            <a:pPr lvl="1"/>
            <a:r>
              <a:rPr lang="en-US" dirty="0"/>
              <a:t>activity diagrams</a:t>
            </a:r>
          </a:p>
          <a:p>
            <a:pPr lvl="1"/>
            <a:r>
              <a:rPr lang="en-US" dirty="0"/>
              <a:t>class diagrams</a:t>
            </a:r>
          </a:p>
          <a:p>
            <a:pPr lvl="1"/>
            <a:r>
              <a:rPr lang="en-US" dirty="0"/>
              <a:t>sequence diagrams</a:t>
            </a:r>
          </a:p>
          <a:p>
            <a:pPr lvl="1"/>
            <a:r>
              <a:rPr lang="en-US" dirty="0"/>
              <a:t>and several others</a:t>
            </a:r>
          </a:p>
          <a:p>
            <a:r>
              <a:rPr lang="en-US" dirty="0"/>
              <a:t>It is the </a:t>
            </a:r>
            <a:r>
              <a:rPr lang="en-US" i="1" dirty="0"/>
              <a:t>de facto </a:t>
            </a:r>
            <a:r>
              <a:rPr lang="en-US" dirty="0"/>
              <a:t>standard way for designers, developers, business analysts, and any other technical stakeholders to communicate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00BE1-2CC6-474D-A114-E218FC26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33" y="2956899"/>
            <a:ext cx="2545935" cy="185216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31879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6860-F423-BF4F-95F6-8DF1BBB7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UML: Unified modeling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2BADB-946B-FC4E-8C95-AA9B17514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234267"/>
            <a:ext cx="9905999" cy="25569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Before describing the process of analysis further, we need to describe the UML notation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288874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995C0-1D00-5243-9ACB-B6DA141C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the blanks…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AE69-31E3-C44D-9BEB-831E031A3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343400"/>
            <a:ext cx="9905999" cy="14478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ERP stands for Enterprise Resource Planning - think of software to manage accounting, HR, etc. (source: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www.computerworld.com.au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1FC1B-4B11-E34B-BA7B-F75CAB1A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1913767"/>
            <a:ext cx="11277600" cy="2036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B11E07-664E-6C40-B491-DE741E85964A}"/>
              </a:ext>
            </a:extLst>
          </p:cNvPr>
          <p:cNvSpPr/>
          <p:nvPr/>
        </p:nvSpPr>
        <p:spPr>
          <a:xfrm>
            <a:off x="3243263" y="2660387"/>
            <a:ext cx="2185988" cy="543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395F-0D1F-0D40-A52F-38E97795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UML: Activity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31EC-9C84-9C4A-902A-66B98D117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Activity diagrams </a:t>
            </a:r>
            <a:r>
              <a:rPr lang="en-US" dirty="0"/>
              <a:t>are useful to describe existing business processes. This can help to validate that you and your customer agree on how the current business work.</a:t>
            </a:r>
          </a:p>
        </p:txBody>
      </p:sp>
    </p:spTree>
    <p:extLst>
      <p:ext uri="{BB962C8B-B14F-4D97-AF65-F5344CB8AC3E}">
        <p14:creationId xmlns:p14="http://schemas.microsoft.com/office/powerpoint/2010/main" val="1205070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A8E5-B989-0A46-AAFD-1AA00049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UML: Activity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3FC53-09C1-8C45-AEDE-3F4108D9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957" y="1780660"/>
            <a:ext cx="8044909" cy="494187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1545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82E6D-3091-3C48-8B6D-65D3423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UML: Activity diagrams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E9078-0EDA-4C43-B6E6-7AE20316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4" y="1929574"/>
            <a:ext cx="11329216" cy="44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24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6FC9-4057-9646-94FC-33244258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UML: Activity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FD620-BF17-2245-96E6-615FE7FD8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diagrams are particularly useful during the Business Modeling phase of the UP - where you establish how the current business processes work</a:t>
            </a:r>
          </a:p>
          <a:p>
            <a:r>
              <a:rPr lang="en-US" dirty="0"/>
              <a:t>UML is not only about software development!</a:t>
            </a:r>
          </a:p>
        </p:txBody>
      </p:sp>
    </p:spTree>
    <p:extLst>
      <p:ext uri="{BB962C8B-B14F-4D97-AF65-F5344CB8AC3E}">
        <p14:creationId xmlns:p14="http://schemas.microsoft.com/office/powerpoint/2010/main" val="2183439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5E3F-4D43-7A4C-820B-AB28ABE3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UML: Class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A8DF1-7B5D-9748-A24C-ED6E24045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9819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of the most common UML diagrams is the class diagram, used to give a high-level overview of the software system</a:t>
            </a:r>
          </a:p>
          <a:p>
            <a:r>
              <a:rPr lang="en-US" dirty="0"/>
              <a:t>A class diagram consists of:</a:t>
            </a:r>
          </a:p>
          <a:p>
            <a:pPr lvl="1"/>
            <a:r>
              <a:rPr lang="en-US" dirty="0"/>
              <a:t>boxes to represent classes (together with their attributes and methods)</a:t>
            </a:r>
          </a:p>
          <a:p>
            <a:pPr lvl="1"/>
            <a:r>
              <a:rPr lang="en-US" dirty="0"/>
              <a:t>various arrows to describe the relation between classes</a:t>
            </a:r>
          </a:p>
          <a:p>
            <a:r>
              <a:rPr lang="en-US" dirty="0"/>
              <a:t>These diagrams are drawn at a varying level of detail, depending on the situation</a:t>
            </a:r>
          </a:p>
        </p:txBody>
      </p:sp>
    </p:spTree>
    <p:extLst>
      <p:ext uri="{BB962C8B-B14F-4D97-AF65-F5344CB8AC3E}">
        <p14:creationId xmlns:p14="http://schemas.microsoft.com/office/powerpoint/2010/main" val="3280420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10DC-7EC0-9443-BF42-2E8DD837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UML: class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C0C9-1127-3840-BD95-C8260103B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27120" cy="3541714"/>
          </a:xfrm>
          <a:solidFill>
            <a:schemeClr val="accent2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double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length;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display()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code for display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CD8A4-2272-214F-AEE5-9151009B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398" y="2554288"/>
            <a:ext cx="4538531" cy="2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0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584B-70DF-8C47-A3F8-8CF9E9B5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UML: class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222F7-B2A0-A543-8CEB-305EE7CCB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098801"/>
            <a:ext cx="9905999" cy="347133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Use modifiers to indicate the visibility of methods and attributes:</a:t>
            </a:r>
          </a:p>
          <a:p>
            <a:r>
              <a:rPr lang="en-US" dirty="0"/>
              <a:t>+ indicates a method or attribute is public</a:t>
            </a:r>
          </a:p>
          <a:p>
            <a:r>
              <a:rPr lang="en-US" dirty="0"/>
              <a:t>- indicates a method or attribute is private</a:t>
            </a:r>
          </a:p>
          <a:p>
            <a:r>
              <a:rPr lang="en-US" dirty="0"/>
              <a:t># indicates a method or attribute is protected</a:t>
            </a:r>
          </a:p>
          <a:p>
            <a:pPr marL="0" indent="0">
              <a:buNone/>
            </a:pPr>
            <a:r>
              <a:rPr lang="en-US" dirty="0"/>
              <a:t>There are further modifiers for packages, static methods, etc. Further details can be found in the UML documentation linked from the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21530-754D-CD45-A844-99F5449D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82" y="1690688"/>
            <a:ext cx="3852043" cy="161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13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584B-70DF-8C47-A3F8-8CF9E9B5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levels of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222F7-B2A0-A543-8CEB-305EE7CCB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691467"/>
            <a:ext cx="9905999" cy="209973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Choose the right level of detail, for the right situation:</a:t>
            </a:r>
          </a:p>
          <a:p>
            <a:r>
              <a:rPr lang="en-US" dirty="0"/>
              <a:t>Early sketches: just use class name</a:t>
            </a:r>
          </a:p>
          <a:p>
            <a:r>
              <a:rPr lang="en-US" dirty="0"/>
              <a:t>Full design: complete overview of attributes and methods</a:t>
            </a:r>
          </a:p>
          <a:p>
            <a:pPr marL="0" indent="0">
              <a:buNone/>
            </a:pPr>
            <a:r>
              <a:rPr lang="en-US" dirty="0"/>
              <a:t>Goal: communicate unambiguously with developers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1D761-ABAA-984E-87F6-2293B15C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15" y="2081476"/>
            <a:ext cx="9074163" cy="13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7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584B-70DF-8C47-A3F8-8CF9E9B5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222F7-B2A0-A543-8CEB-305EE7CCB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233333"/>
            <a:ext cx="9905999" cy="1557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the class name in </a:t>
            </a:r>
            <a:r>
              <a:rPr lang="en-US" i="1" dirty="0"/>
              <a:t>italic</a:t>
            </a:r>
            <a:r>
              <a:rPr lang="en-US" dirty="0"/>
              <a:t> to define that class abstract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6949-AFE9-0847-96CD-509165FD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9" y="2097088"/>
            <a:ext cx="3992685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15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B5A4-3F3E-B649-9EA9-F12282C0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 between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79260-7BE2-2C4C-9743-E5D1A688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419600"/>
            <a:ext cx="9905999" cy="18312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objects A and B are connected ‘somehow.’</a:t>
            </a:r>
          </a:p>
          <a:p>
            <a:pPr marL="0" indent="0" algn="ctr">
              <a:buNone/>
            </a:pPr>
            <a:r>
              <a:rPr lang="en-US" i="1" dirty="0"/>
              <a:t>Can we be more specific?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C3853-BE2A-FE44-AFB9-213A8C40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1" y="2268221"/>
            <a:ext cx="5867400" cy="13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4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1ADE-7E32-AF40-8A85-12A9998B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tourism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5FF7-6A21-9842-B3E4-4E7953F68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8762"/>
            <a:ext cx="9905999" cy="439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We estimate it would require an additional $1.1B for about a quarter of the original scope to continue and fielding would not be until 2020. The Air Force has concluded the ECSS program is no longer a viable option… Therefore, we are cancelling the program and moving forward with other options…</a:t>
            </a:r>
          </a:p>
          <a:p>
            <a:pPr marL="0" indent="0">
              <a:buNone/>
            </a:pPr>
            <a:r>
              <a:rPr lang="en-US" dirty="0"/>
              <a:t>An Air Force spokesman</a:t>
            </a:r>
          </a:p>
        </p:txBody>
      </p:sp>
    </p:spTree>
    <p:extLst>
      <p:ext uri="{BB962C8B-B14F-4D97-AF65-F5344CB8AC3E}">
        <p14:creationId xmlns:p14="http://schemas.microsoft.com/office/powerpoint/2010/main" val="3800629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6119-CCB8-2D47-A5EE-7D624855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relations between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8CE9F-C9CF-8046-BB67-9F893E45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703" y="1826682"/>
            <a:ext cx="3291417" cy="4593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83050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9609-A9C1-E240-BC7C-CD21AC1A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0AF8-C045-F642-B95D-0922FFA3C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Pronounced:</a:t>
            </a:r>
          </a:p>
          <a:p>
            <a:r>
              <a:rPr lang="en-US" dirty="0"/>
              <a:t>B is a subclass of A</a:t>
            </a:r>
          </a:p>
          <a:p>
            <a:r>
              <a:rPr lang="en-US" dirty="0"/>
              <a:t>B is derived from A</a:t>
            </a:r>
          </a:p>
          <a:p>
            <a:r>
              <a:rPr lang="en-US" dirty="0"/>
              <a:t>A is the superclass of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51664-3C5B-0546-8A7D-6EE92FE2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117" y="1774939"/>
            <a:ext cx="2401882" cy="401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60323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9609-A9C1-E240-BC7C-CD21AC1A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0AF8-C045-F642-B95D-0922FFA3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1" y="2401888"/>
            <a:ext cx="7274454" cy="2407180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B : A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// Class implementation goes here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DFB2A-3D3B-904B-B876-3ED37FED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17" y="1764203"/>
            <a:ext cx="2401882" cy="401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97261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A51A-DD3B-F640-9858-521B0C2E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(example)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AECA4-B6F8-0149-A433-7F225908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06" y="2529254"/>
            <a:ext cx="10059012" cy="32111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0195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9609-A9C1-E240-BC7C-CD21AC1A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and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0AF8-C045-F642-B95D-0922FFA3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709926"/>
            <a:ext cx="4209521" cy="2401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Read:</a:t>
            </a:r>
          </a:p>
          <a:p>
            <a:r>
              <a:rPr lang="en-US" dirty="0"/>
              <a:t>A has a B</a:t>
            </a:r>
          </a:p>
          <a:p>
            <a:r>
              <a:rPr lang="en-US" dirty="0"/>
              <a:t>B is a part of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0AB49-A786-3D4A-BA52-554A2C4FC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082" y="2709926"/>
            <a:ext cx="3422793" cy="25116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94721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9609-A9C1-E240-BC7C-CD21AC1A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and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0AF8-C045-F642-B95D-0922FFA3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184" y="2503488"/>
            <a:ext cx="4298416" cy="2407180"/>
          </a:xfrm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16F70-7E5A-2A48-BB30-EAEEC4A0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084" y="2451233"/>
            <a:ext cx="3422793" cy="25116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4607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D40F-2D39-4A47-9A31-DDC55826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or attribute?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BBDC-CC0E-9B4F-914A-C5E540075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Typically you should use:</a:t>
            </a:r>
          </a:p>
          <a:p>
            <a:r>
              <a:rPr lang="en-US" i="1" dirty="0"/>
              <a:t>attributes</a:t>
            </a:r>
            <a:r>
              <a:rPr lang="en-US" dirty="0"/>
              <a:t> to describe primitive types</a:t>
            </a:r>
          </a:p>
          <a:p>
            <a:r>
              <a:rPr lang="en-US" i="1" dirty="0"/>
              <a:t>aggregation</a:t>
            </a:r>
            <a:r>
              <a:rPr lang="en-US" dirty="0"/>
              <a:t> to describe the relation with other classes</a:t>
            </a:r>
          </a:p>
        </p:txBody>
      </p:sp>
    </p:spTree>
    <p:extLst>
      <p:ext uri="{BB962C8B-B14F-4D97-AF65-F5344CB8AC3E}">
        <p14:creationId xmlns:p14="http://schemas.microsoft.com/office/powerpoint/2010/main" val="1318936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61CC-1394-ED45-AF26-839417A0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9309C-24F9-2B41-849C-0ADF8C8D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369733"/>
            <a:ext cx="9905999" cy="2946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Note that:</a:t>
            </a:r>
          </a:p>
          <a:p>
            <a:r>
              <a:rPr lang="en-US" dirty="0"/>
              <a:t>The Aircraft class is kept abstract;</a:t>
            </a:r>
          </a:p>
          <a:p>
            <a:r>
              <a:rPr lang="en-US" dirty="0"/>
              <a:t>Jets and Helicopters are subclasses of Aircraft.</a:t>
            </a:r>
          </a:p>
          <a:p>
            <a:pPr marL="0" indent="0">
              <a:buNone/>
            </a:pPr>
            <a:r>
              <a:rPr lang="en-US" i="1" dirty="0"/>
              <a:t>A picture is worth a thousand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601DD-460A-D44F-B41B-DC6FA813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933" y="1782233"/>
            <a:ext cx="5122334" cy="22691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2961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71BE5-D239-9E4F-BA3D-2CC4DE99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this!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97EA45-A427-4646-AB14-EB08BE3C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183" y="1727200"/>
            <a:ext cx="8345483" cy="4775200"/>
          </a:xfrm>
          <a:solidFill>
            <a:schemeClr val="accent2">
              <a:lumMod val="5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abstract class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Shape {</a:t>
            </a:r>
          </a:p>
          <a:p>
            <a:pPr marL="457200" lvl="1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width;</a:t>
            </a:r>
          </a:p>
          <a:p>
            <a:pPr marL="457200" lvl="1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height;</a:t>
            </a:r>
          </a:p>
          <a:p>
            <a:pPr marL="457200" lvl="1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Color c;</a:t>
            </a:r>
          </a:p>
          <a:p>
            <a:pPr marL="457200" lvl="1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area();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Circle : Shape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Rectangle : Shape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65423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87B7-6018-D64E-846D-0D70218B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E7B1-098A-6143-8B2F-7D50A2919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488266"/>
            <a:ext cx="9905999" cy="3098801"/>
          </a:xfrm>
        </p:spPr>
        <p:txBody>
          <a:bodyPr>
            <a:normAutofit fontScale="92500"/>
          </a:bodyPr>
          <a:lstStyle/>
          <a:p>
            <a:r>
              <a:rPr lang="en-US" i="1" dirty="0"/>
              <a:t>Composition</a:t>
            </a:r>
            <a:r>
              <a:rPr lang="en-US" dirty="0"/>
              <a:t> is a special form of aggregation, where the contained object is a part of the containing object (and has no right to exist by itself or be referenced by other objects).</a:t>
            </a:r>
          </a:p>
          <a:p>
            <a:r>
              <a:rPr lang="en-US" dirty="0"/>
              <a:t>The distinction is especially important in languages without garbage collection - who is responsible for the clean-up?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7BA61-0136-5343-AC04-23EA3E7C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84" y="618518"/>
            <a:ext cx="1729316" cy="26326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9624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1ADE-7E32-AF40-8A85-12A9998B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tourism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5FF7-6A21-9842-B3E4-4E7953F68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8762"/>
            <a:ext cx="9905999" cy="439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system dates back to 2005, when Oracle won an $88.5 million software contract, securing the deal over rival SAP and other vendors. It was supposed to replace more than 200 legacy systems.</a:t>
            </a:r>
          </a:p>
        </p:txBody>
      </p:sp>
    </p:spTree>
    <p:extLst>
      <p:ext uri="{BB962C8B-B14F-4D97-AF65-F5344CB8AC3E}">
        <p14:creationId xmlns:p14="http://schemas.microsoft.com/office/powerpoint/2010/main" val="583006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C1E7-63DF-E24E-8961-F0B082BA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vs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9B983-7D02-B44A-A628-C23145E0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97269"/>
            <a:ext cx="9905999" cy="45194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Sketch the classes and its relations for the following cases.</a:t>
            </a:r>
          </a:p>
          <a:p>
            <a:r>
              <a:rPr lang="en-US" dirty="0"/>
              <a:t>We own a fleet of planes. On of the plane types is the Boeing 737. Each 737 has a left engine and a right engine. Each plane and each engine have known identities (and a maintenance record).</a:t>
            </a:r>
          </a:p>
          <a:p>
            <a:r>
              <a:rPr lang="en-US" dirty="0"/>
              <a:t>Our catalog has a collection of racing bikes (for instance X-LITE CRS-3000). Each racing bike has a rear derailleur (for instance Ultegra 6800).</a:t>
            </a:r>
          </a:p>
        </p:txBody>
      </p:sp>
    </p:spTree>
    <p:extLst>
      <p:ext uri="{BB962C8B-B14F-4D97-AF65-F5344CB8AC3E}">
        <p14:creationId xmlns:p14="http://schemas.microsoft.com/office/powerpoint/2010/main" val="3907914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21CC-5A09-B142-829C-C18F7C6D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C5865-7A59-4149-89DC-9E5464298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418820"/>
            <a:ext cx="5039254" cy="2678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Read:</a:t>
            </a:r>
          </a:p>
          <a:p>
            <a:r>
              <a:rPr lang="en-US" dirty="0"/>
              <a:t>B depends on A</a:t>
            </a:r>
          </a:p>
          <a:p>
            <a:r>
              <a:rPr lang="en-US" dirty="0"/>
              <a:t>B uses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AA71B-477B-F44C-9096-E83E5327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315" y="1644247"/>
            <a:ext cx="2859617" cy="4227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01405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16DD-B7D2-DB45-B8AD-03857C6C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compared to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D34FC-7E18-A243-8615-17878821F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9650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definition of </a:t>
            </a:r>
            <a:r>
              <a:rPr lang="en-US" i="1" dirty="0"/>
              <a:t>aggregation</a:t>
            </a:r>
            <a:r>
              <a:rPr lang="en-US" dirty="0"/>
              <a:t> is unambiguous, </a:t>
            </a:r>
            <a:r>
              <a:rPr lang="en-US" i="1" dirty="0"/>
              <a:t>dependency</a:t>
            </a:r>
            <a:r>
              <a:rPr lang="en-US" dirty="0"/>
              <a:t> is more subtle</a:t>
            </a:r>
          </a:p>
          <a:p>
            <a:r>
              <a:rPr lang="en-US" dirty="0"/>
              <a:t>Typically dependency is used when there is some relation between two objects, but not this is not an aggregation relation, for example:</a:t>
            </a:r>
          </a:p>
          <a:p>
            <a:pPr lvl="1"/>
            <a:r>
              <a:rPr lang="en-US" dirty="0"/>
              <a:t>Objects of class B create objects of type A</a:t>
            </a:r>
          </a:p>
          <a:p>
            <a:pPr lvl="1"/>
            <a:r>
              <a:rPr lang="en-US" dirty="0"/>
              <a:t>Methods in class B take arguments of type A</a:t>
            </a:r>
          </a:p>
          <a:p>
            <a:pPr lvl="1"/>
            <a:r>
              <a:rPr lang="en-US" dirty="0"/>
              <a:t>Or the class B calls static methods of the class A</a:t>
            </a:r>
          </a:p>
          <a:p>
            <a:r>
              <a:rPr lang="en-US" dirty="0"/>
              <a:t>More generally, if a change to class A </a:t>
            </a:r>
            <a:r>
              <a:rPr lang="en-US" i="1" dirty="0"/>
              <a:t>could</a:t>
            </a:r>
            <a:r>
              <a:rPr lang="en-US" dirty="0"/>
              <a:t> affect class B, then B depends on A</a:t>
            </a:r>
          </a:p>
          <a:p>
            <a:r>
              <a:rPr lang="en-US" dirty="0"/>
              <a:t>A good design minimizes dependencies</a:t>
            </a:r>
          </a:p>
        </p:txBody>
      </p:sp>
    </p:spTree>
    <p:extLst>
      <p:ext uri="{BB962C8B-B14F-4D97-AF65-F5344CB8AC3E}">
        <p14:creationId xmlns:p14="http://schemas.microsoft.com/office/powerpoint/2010/main" val="1299139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2AFD-787E-8B4D-9F70-8E21DD09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1F8CC-1EE1-6746-B174-8C19C7930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4233333"/>
            <a:ext cx="9905999" cy="23029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These pictures correspond to the following three situations:</a:t>
            </a:r>
          </a:p>
          <a:p>
            <a:r>
              <a:rPr lang="en-US" dirty="0"/>
              <a:t>A person knows the company for which he works</a:t>
            </a:r>
          </a:p>
          <a:p>
            <a:r>
              <a:rPr lang="en-US" dirty="0"/>
              <a:t>A company knows its employees</a:t>
            </a:r>
          </a:p>
          <a:p>
            <a:r>
              <a:rPr lang="en-US" dirty="0"/>
              <a:t>Both person and company know about each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232D8-1B59-6B47-8C7C-78532121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115" y="883445"/>
            <a:ext cx="4849581" cy="30620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82732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E444-256D-A948-886F-511CA6A8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00477-5499-B748-B5FA-1F8B64547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7333"/>
            <a:ext cx="9905999" cy="4216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You may associate a number or range with any association, e.g.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Every A has 0 or 1 objects of type B</a:t>
            </a:r>
          </a:p>
          <a:p>
            <a:r>
              <a:rPr lang="en-US" dirty="0"/>
              <a:t>Every B has 3 objects of type A</a:t>
            </a:r>
          </a:p>
          <a:p>
            <a:r>
              <a:rPr lang="en-US" dirty="0"/>
              <a:t>Other examples:</a:t>
            </a:r>
          </a:p>
          <a:p>
            <a:pPr lvl="1"/>
            <a:r>
              <a:rPr lang="en-US" dirty="0"/>
              <a:t>A car has four wheels</a:t>
            </a:r>
          </a:p>
          <a:p>
            <a:pPr lvl="1"/>
            <a:r>
              <a:rPr lang="en-US" dirty="0"/>
              <a:t>You may borrow at most six books from the library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7ACD4-4758-8640-9FAD-BAB938D09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516" y="2529647"/>
            <a:ext cx="4773083" cy="896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83659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93507-B328-A544-A5CF-64FB42DF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Labeled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8AE01-9E8A-DA4E-B1F4-1CE32591B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018646"/>
          </a:xfrm>
        </p:spPr>
        <p:txBody>
          <a:bodyPr/>
          <a:lstStyle/>
          <a:p>
            <a:r>
              <a:rPr lang="en-US" dirty="0"/>
              <a:t>Sometimes you may want to label an association: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E5035-F603-D94A-8D33-80A0BB64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73" y="3420532"/>
            <a:ext cx="10102938" cy="14137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57260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7E15-3530-DF4F-8373-7ED58456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569F1-A34B-364E-9D87-A78C3058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302000"/>
            <a:ext cx="9905999" cy="303106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 relation without arrow is said to be </a:t>
            </a:r>
            <a:r>
              <a:rPr lang="en-US" i="1" dirty="0"/>
              <a:t>undirected</a:t>
            </a:r>
            <a:r>
              <a:rPr lang="en-US" dirty="0"/>
              <a:t>. This can mean two things:</a:t>
            </a:r>
          </a:p>
          <a:p>
            <a:r>
              <a:rPr lang="en-US" dirty="0"/>
              <a:t>The exact relation is undecided</a:t>
            </a:r>
          </a:p>
          <a:p>
            <a:r>
              <a:rPr lang="en-US" dirty="0"/>
              <a:t>Both objects know about one another</a:t>
            </a:r>
          </a:p>
          <a:p>
            <a:pPr marL="0" indent="0">
              <a:buNone/>
            </a:pPr>
            <a:r>
              <a:rPr lang="en-US" dirty="0"/>
              <a:t>We will work with the first definition. In the final design, avoid any such ambiguity!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FB739-9D90-5C4A-8092-9B1210CE8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82" y="2097088"/>
            <a:ext cx="7037567" cy="9847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10362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4643-F747-F34D-94A2-D8F9BBE0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UmL</a:t>
            </a:r>
            <a:r>
              <a:rPr lang="en-US" dirty="0"/>
              <a:t>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67F60-C98F-9840-9337-4DA7A9203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UML is a great way to sketch out ideas. You can start very abstractly (just boxes and lines), and flesh out the design as you go along</a:t>
            </a:r>
          </a:p>
          <a:p>
            <a:r>
              <a:rPr lang="en-US" dirty="0"/>
              <a:t>A fully worked out UML class diagram can be translated to code (with empty method bodies)</a:t>
            </a:r>
          </a:p>
          <a:p>
            <a:r>
              <a:rPr lang="en-US" dirty="0"/>
              <a:t>Be careful - it is easy to write UML diagrams that cannot be implemented</a:t>
            </a:r>
          </a:p>
        </p:txBody>
      </p:sp>
    </p:spTree>
    <p:extLst>
      <p:ext uri="{BB962C8B-B14F-4D97-AF65-F5344CB8AC3E}">
        <p14:creationId xmlns:p14="http://schemas.microsoft.com/office/powerpoint/2010/main" val="3636121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0257-873C-664E-9FB2-B96E2D7E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3C58A-A977-D04E-B573-C0155D87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43" y="1928283"/>
            <a:ext cx="7299937" cy="26775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BF849C-2C0A-2B4A-9804-001740AAA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859867"/>
            <a:ext cx="9905999" cy="9313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 class may only have one superclass.</a:t>
            </a:r>
          </a:p>
        </p:txBody>
      </p:sp>
    </p:spTree>
    <p:extLst>
      <p:ext uri="{BB962C8B-B14F-4D97-AF65-F5344CB8AC3E}">
        <p14:creationId xmlns:p14="http://schemas.microsoft.com/office/powerpoint/2010/main" val="48816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0257-873C-664E-9FB2-B96E2D7E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BF849C-2C0A-2B4A-9804-001740AAA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859867"/>
            <a:ext cx="9905999" cy="9313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Library doesn’t give customer a means to access books.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43F77-3F93-E84C-B420-D74D0784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49" y="1780117"/>
            <a:ext cx="7352187" cy="2774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4813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1ADE-7E32-AF40-8A85-12A9998B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tourism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5FF7-6A21-9842-B3E4-4E7953F68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8762"/>
            <a:ext cx="9905999" cy="439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“This situation raises more questions than answers,” </a:t>
            </a:r>
            <a:r>
              <a:rPr lang="en-US" i="1" dirty="0" err="1"/>
              <a:t>Krigsman</a:t>
            </a:r>
            <a:r>
              <a:rPr lang="en-US" i="1" dirty="0"/>
              <a:t> said. “Why did it take the [Air Force] $1 billion and almost 10 years to realize this project is a disaster? What kind of planning process accepts a billion dollars of waste?”</a:t>
            </a:r>
          </a:p>
          <a:p>
            <a:pPr marL="0" indent="0">
              <a:buNone/>
            </a:pPr>
            <a:r>
              <a:rPr lang="en-US" dirty="0"/>
              <a:t>Michael </a:t>
            </a:r>
            <a:r>
              <a:rPr lang="en-US" dirty="0" err="1"/>
              <a:t>Krigsman</a:t>
            </a:r>
            <a:r>
              <a:rPr lang="en-US" dirty="0"/>
              <a:t>, expert on IT project failures</a:t>
            </a:r>
          </a:p>
        </p:txBody>
      </p:sp>
    </p:spTree>
    <p:extLst>
      <p:ext uri="{BB962C8B-B14F-4D97-AF65-F5344CB8AC3E}">
        <p14:creationId xmlns:p14="http://schemas.microsoft.com/office/powerpoint/2010/main" val="3151322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D3176-466D-C942-9039-12279150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necessary information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6963E-CD29-2A4C-B0BB-0C1A36D0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class can only access:</a:t>
            </a:r>
          </a:p>
          <a:p>
            <a:r>
              <a:rPr lang="en-US" dirty="0"/>
              <a:t>Its own private, public, or protected attributes/methods</a:t>
            </a:r>
          </a:p>
          <a:p>
            <a:r>
              <a:rPr lang="en-US" dirty="0"/>
              <a:t>The public attributes/methods of other classes it has (aggregation)</a:t>
            </a:r>
          </a:p>
          <a:p>
            <a:r>
              <a:rPr lang="en-US" dirty="0"/>
              <a:t>The protected and public attributes/methods of its </a:t>
            </a:r>
            <a:r>
              <a:rPr lang="en-US" dirty="0" err="1"/>
              <a:t>superclasses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85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1028-FD60-7549-99D4-FC4EA002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precise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AE95-6A33-FA44-B1F2-C0AB037B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9600"/>
            <a:ext cx="9905999" cy="45889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design written using the UML is more than just a pretty picture - it needs to be implemented using code</a:t>
            </a:r>
          </a:p>
          <a:p>
            <a:r>
              <a:rPr lang="en-US" dirty="0"/>
              <a:t>Compiler may provide some sanity check that a program will execute. When you write a design, there is no compiler to check that your design makes sense.</a:t>
            </a:r>
          </a:p>
          <a:p>
            <a:r>
              <a:rPr lang="en-US" dirty="0"/>
              <a:t>Convince yourself:</a:t>
            </a:r>
          </a:p>
          <a:p>
            <a:pPr lvl="1"/>
            <a:r>
              <a:rPr lang="en-US" dirty="0"/>
              <a:t>check for common errors</a:t>
            </a:r>
          </a:p>
          <a:p>
            <a:pPr lvl="1"/>
            <a:r>
              <a:rPr lang="en-US" dirty="0"/>
              <a:t>replay use cases in your design</a:t>
            </a:r>
          </a:p>
          <a:p>
            <a:pPr lvl="1"/>
            <a:r>
              <a:rPr lang="en-US" dirty="0"/>
              <a:t>write explicit </a:t>
            </a:r>
            <a:r>
              <a:rPr lang="en-US" i="1" dirty="0"/>
              <a:t>sequence diagrams </a:t>
            </a:r>
            <a:r>
              <a:rPr lang="en-US" dirty="0"/>
              <a:t>and check that they are in accordance with the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11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D9A1-6183-A741-8257-25591264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97CDA-301B-D842-9D9D-F1299CB7F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class diagram captures the static structure of your system (which classes are related how?) but does not say anything about the dynamic behavior (what happens when the code is run?)</a:t>
            </a:r>
          </a:p>
          <a:p>
            <a:r>
              <a:rPr lang="en-US" dirty="0"/>
              <a:t>A </a:t>
            </a:r>
            <a:r>
              <a:rPr lang="en-US" i="1" dirty="0"/>
              <a:t>sequence diagram </a:t>
            </a:r>
            <a:r>
              <a:rPr lang="en-US" dirty="0"/>
              <a:t>is another UML diagram that captures the dynamic control flow of your program</a:t>
            </a:r>
          </a:p>
        </p:txBody>
      </p:sp>
    </p:spTree>
    <p:extLst>
      <p:ext uri="{BB962C8B-B14F-4D97-AF65-F5344CB8AC3E}">
        <p14:creationId xmlns:p14="http://schemas.microsoft.com/office/powerpoint/2010/main" val="2529953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F187-7E4B-9448-A54C-9407EC49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49C2-FF18-E24C-B0A1-48857C58D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sequence diagram consists of a number of columns, representing objects</a:t>
            </a:r>
          </a:p>
          <a:p>
            <a:r>
              <a:rPr lang="en-US" dirty="0"/>
              <a:t>Horizontal arrows between objects represent method calls and returns</a:t>
            </a:r>
          </a:p>
          <a:p>
            <a:r>
              <a:rPr lang="en-US" dirty="0"/>
              <a:t>Boxes indicate an objects lifetime - from creation to destruction</a:t>
            </a:r>
          </a:p>
          <a:p>
            <a:r>
              <a:rPr lang="en-US" dirty="0"/>
              <a:t>Time flows downwards</a:t>
            </a:r>
          </a:p>
        </p:txBody>
      </p:sp>
    </p:spTree>
    <p:extLst>
      <p:ext uri="{BB962C8B-B14F-4D97-AF65-F5344CB8AC3E}">
        <p14:creationId xmlns:p14="http://schemas.microsoft.com/office/powerpoint/2010/main" val="509057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1C45-7C6A-E844-8C9E-20FAB8C5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 (example)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F722D-54A9-1A4D-9C97-4E226C554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804" y="1769533"/>
            <a:ext cx="3977216" cy="4824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32493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9FB1-D4BA-2642-9BCA-857D481A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 (example)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12665-5766-4948-960D-A448CD7E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32" y="1752600"/>
            <a:ext cx="9162445" cy="4902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83898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2F3A-4176-394D-BB71-8C27E12B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C8BA-EC01-0949-A8C0-D7525EF64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14" y="2377057"/>
            <a:ext cx="3142720" cy="31691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There are many other  flavors of the UML for modeling both static structure and dynamic behavior of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7CF28-9CBC-554D-A60A-1003AA66F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734" y="1876953"/>
            <a:ext cx="7900797" cy="42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20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B2C5-5424-E64D-B022-3CCF826D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BEE3B-BED5-5E40-BED8-B31B42FAA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have talked to all the stakeholders. . .</a:t>
            </a:r>
          </a:p>
          <a:p>
            <a:r>
              <a:rPr lang="en-US" dirty="0"/>
              <a:t>and written various use cases. . .</a:t>
            </a:r>
          </a:p>
          <a:p>
            <a:r>
              <a:rPr lang="en-US" dirty="0"/>
              <a:t>and agreed upon a set of requirements. . .</a:t>
            </a:r>
          </a:p>
          <a:p>
            <a:r>
              <a:rPr lang="en-US" dirty="0"/>
              <a:t>How do I make a great design?</a:t>
            </a:r>
          </a:p>
        </p:txBody>
      </p:sp>
    </p:spTree>
    <p:extLst>
      <p:ext uri="{BB962C8B-B14F-4D97-AF65-F5344CB8AC3E}">
        <p14:creationId xmlns:p14="http://schemas.microsoft.com/office/powerpoint/2010/main" val="437582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1D76-C8F2-174F-ABEF-14FDC5B8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3506-83E5-1145-9F3B-0D78A3541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497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 requirements document:</a:t>
            </a:r>
          </a:p>
          <a:p>
            <a:r>
              <a:rPr lang="en-US" dirty="0"/>
              <a:t>is written in English</a:t>
            </a:r>
          </a:p>
          <a:p>
            <a:r>
              <a:rPr lang="en-US" dirty="0"/>
              <a:t>should be understood by the customer</a:t>
            </a:r>
          </a:p>
          <a:p>
            <a:r>
              <a:rPr lang="en-US" dirty="0"/>
              <a:t>aims to establish the system requirements</a:t>
            </a:r>
          </a:p>
          <a:p>
            <a:pPr marL="0" indent="0">
              <a:buNone/>
            </a:pPr>
            <a:r>
              <a:rPr lang="en-US" dirty="0"/>
              <a:t>A design:</a:t>
            </a:r>
          </a:p>
          <a:p>
            <a:r>
              <a:rPr lang="en-US" dirty="0"/>
              <a:t>is written using UML (class) diagrams</a:t>
            </a:r>
          </a:p>
          <a:p>
            <a:r>
              <a:rPr lang="en-US" dirty="0"/>
              <a:t>should be understood by developers</a:t>
            </a:r>
          </a:p>
          <a:p>
            <a:r>
              <a:rPr lang="en-US" dirty="0"/>
              <a:t>aims to communicate how to implement the system</a:t>
            </a:r>
          </a:p>
        </p:txBody>
      </p:sp>
    </p:spTree>
    <p:extLst>
      <p:ext uri="{BB962C8B-B14F-4D97-AF65-F5344CB8AC3E}">
        <p14:creationId xmlns:p14="http://schemas.microsoft.com/office/powerpoint/2010/main" val="3853386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1449-DA31-9D46-8E68-D0A0DDF9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3F9B8-7C14-D148-A635-09E2234E5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Before fixing the design (or drawing UML class diagrams), it can be useful to define a domain model:</a:t>
            </a:r>
          </a:p>
          <a:p>
            <a:r>
              <a:rPr lang="en-US" dirty="0"/>
              <a:t>specific to the problem domain</a:t>
            </a:r>
          </a:p>
          <a:p>
            <a:r>
              <a:rPr lang="en-US" dirty="0"/>
              <a:t>captures users' point of view</a:t>
            </a:r>
          </a:p>
          <a:p>
            <a:r>
              <a:rPr lang="en-US" dirty="0"/>
              <a:t>semi-formal notation - light-weight UML class diagrams without methods</a:t>
            </a:r>
          </a:p>
          <a:p>
            <a:r>
              <a:rPr lang="en-US" dirty="0"/>
              <a:t>models the </a:t>
            </a:r>
            <a:r>
              <a:rPr lang="en-US" i="1" dirty="0"/>
              <a:t>real world </a:t>
            </a:r>
            <a:r>
              <a:rPr lang="en-US" dirty="0"/>
              <a:t>and not software components</a:t>
            </a:r>
          </a:p>
          <a:p>
            <a:r>
              <a:rPr lang="en-US" dirty="0"/>
              <a:t>is very similar to </a:t>
            </a:r>
            <a:r>
              <a:rPr lang="en-US" i="1" dirty="0"/>
              <a:t>Entity-Relationship Modeling</a:t>
            </a:r>
          </a:p>
        </p:txBody>
      </p:sp>
    </p:spTree>
    <p:extLst>
      <p:ext uri="{BB962C8B-B14F-4D97-AF65-F5344CB8AC3E}">
        <p14:creationId xmlns:p14="http://schemas.microsoft.com/office/powerpoint/2010/main" val="33041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1ADE-7E32-AF40-8A85-12A9998B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tourism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5FF7-6A21-9842-B3E4-4E7953F68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8762"/>
            <a:ext cx="9905999" cy="4392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Of course, this is only a problem for really large organizations, like the US Airforce, right?</a:t>
            </a:r>
          </a:p>
        </p:txBody>
      </p:sp>
    </p:spTree>
    <p:extLst>
      <p:ext uri="{BB962C8B-B14F-4D97-AF65-F5344CB8AC3E}">
        <p14:creationId xmlns:p14="http://schemas.microsoft.com/office/powerpoint/2010/main" val="169530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E559E-92AF-D14F-94D8-CD2A4816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model (Example)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64944-F467-1747-B874-E4DAFF86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1894417"/>
            <a:ext cx="3251200" cy="4151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47649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698-1149-3D47-B43A-2EA76910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write domain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922A-F37F-3643-B3CD-04BDFB526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Domain models help you to understand the entities a customer works with, and your software system will handle</a:t>
            </a:r>
          </a:p>
          <a:p>
            <a:r>
              <a:rPr lang="en-US" dirty="0"/>
              <a:t>They help establish a common language with your customer</a:t>
            </a:r>
          </a:p>
          <a:p>
            <a:r>
              <a:rPr lang="en-US" dirty="0"/>
              <a:t>They provide a visual dictionary describing the relevant concepts in your domain</a:t>
            </a:r>
          </a:p>
          <a:p>
            <a:r>
              <a:rPr lang="en-US" dirty="0"/>
              <a:t>They are a first step towards defining the software system</a:t>
            </a:r>
          </a:p>
          <a:p>
            <a:r>
              <a:rPr lang="en-US" dirty="0"/>
              <a:t>They are a first step towards designing a database scheme, if relevant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40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950D-168A-314F-8263-5D1E041C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how to write a domain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2E8A2-A03D-1043-8552-04FC11B26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to domain experts</a:t>
            </a:r>
          </a:p>
          <a:p>
            <a:r>
              <a:rPr lang="en-US" dirty="0"/>
              <a:t>Identify existing solutions/components</a:t>
            </a:r>
          </a:p>
          <a:p>
            <a:r>
              <a:rPr lang="en-US" dirty="0"/>
              <a:t>Identify </a:t>
            </a:r>
            <a:r>
              <a:rPr lang="en-US" i="1" dirty="0"/>
              <a:t>design patterns </a:t>
            </a:r>
            <a:r>
              <a:rPr lang="en-US" dirty="0"/>
              <a:t>(second half of this course)</a:t>
            </a:r>
          </a:p>
          <a:p>
            <a:r>
              <a:rPr lang="en-US" dirty="0"/>
              <a:t>Textual analysis</a:t>
            </a:r>
          </a:p>
        </p:txBody>
      </p:sp>
    </p:spTree>
    <p:extLst>
      <p:ext uri="{BB962C8B-B14F-4D97-AF65-F5344CB8AC3E}">
        <p14:creationId xmlns:p14="http://schemas.microsoft.com/office/powerpoint/2010/main" val="2409241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19A6B-9BAB-6C47-A133-3977AAD79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A400-85CA-A34F-BD4E-DBD4BA36B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start writing requirements and use cases, you quickly accumulate a lot of text</a:t>
            </a:r>
          </a:p>
          <a:p>
            <a:r>
              <a:rPr lang="en-US" dirty="0"/>
              <a:t>Try to use this text to identify parts of the domain:</a:t>
            </a:r>
          </a:p>
          <a:p>
            <a:pPr lvl="1"/>
            <a:r>
              <a:rPr lang="en-US" dirty="0"/>
              <a:t>Nouns are good candidates for conceptual classes</a:t>
            </a:r>
          </a:p>
          <a:p>
            <a:pPr lvl="1"/>
            <a:r>
              <a:rPr lang="en-US" dirty="0"/>
              <a:t>Verbs are good candidates for associations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32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466E-1615-A84D-8D95-32E5663E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Textual analysis (from </a:t>
            </a:r>
            <a:r>
              <a:rPr lang="en-US" dirty="0" err="1"/>
              <a:t>Larman</a:t>
            </a:r>
            <a:r>
              <a:rPr lang="en-US" dirty="0"/>
              <a:t> 2002)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BC412-5963-1A4E-BBC3-F48518A32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1867"/>
            <a:ext cx="9905999" cy="4707466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Customer arrives at checkout with goods to purchase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Cashier starts a new sale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Cashier records item description, price, and running total for each item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computes sales total, including tax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Cashier informs Customer of the total and processes payment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logs completed sale, sends payment info to Accounting and Inventory departments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prints a receipt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Happy Customer leaves with receipt and goods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18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466E-1615-A84D-8D95-32E5663E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Textual analysis: nouns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BC412-5963-1A4E-BBC3-F48518A32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1867"/>
            <a:ext cx="9905999" cy="4707466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Customer</a:t>
            </a:r>
            <a:r>
              <a:rPr lang="en-US" dirty="0"/>
              <a:t> arrives at </a:t>
            </a:r>
            <a:r>
              <a:rPr lang="en-US" b="1" dirty="0"/>
              <a:t>checkout</a:t>
            </a:r>
            <a:r>
              <a:rPr lang="en-US" dirty="0"/>
              <a:t> with </a:t>
            </a:r>
            <a:r>
              <a:rPr lang="en-US" b="1" dirty="0"/>
              <a:t>goods</a:t>
            </a:r>
            <a:r>
              <a:rPr lang="en-US" dirty="0"/>
              <a:t> to purchase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Cashier</a:t>
            </a:r>
            <a:r>
              <a:rPr lang="en-US" dirty="0"/>
              <a:t> starts a new </a:t>
            </a:r>
            <a:r>
              <a:rPr lang="en-US" b="1" dirty="0"/>
              <a:t>sale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Cashier</a:t>
            </a:r>
            <a:r>
              <a:rPr lang="en-US" dirty="0"/>
              <a:t> records </a:t>
            </a:r>
            <a:r>
              <a:rPr lang="en-US" b="1" dirty="0"/>
              <a:t>item description</a:t>
            </a:r>
            <a:r>
              <a:rPr lang="en-US" dirty="0"/>
              <a:t>, </a:t>
            </a:r>
            <a:r>
              <a:rPr lang="en-US" b="1" dirty="0"/>
              <a:t>price</a:t>
            </a:r>
            <a:r>
              <a:rPr lang="en-US" dirty="0"/>
              <a:t>, and running </a:t>
            </a:r>
            <a:r>
              <a:rPr lang="en-US" b="1" dirty="0"/>
              <a:t>total</a:t>
            </a:r>
            <a:r>
              <a:rPr lang="en-US" dirty="0"/>
              <a:t> for each </a:t>
            </a:r>
            <a:r>
              <a:rPr lang="en-US" b="1" dirty="0"/>
              <a:t>item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System</a:t>
            </a:r>
            <a:r>
              <a:rPr lang="en-US" dirty="0"/>
              <a:t> computes sales </a:t>
            </a:r>
            <a:r>
              <a:rPr lang="en-US" b="1" dirty="0"/>
              <a:t>total</a:t>
            </a:r>
            <a:r>
              <a:rPr lang="en-US" dirty="0"/>
              <a:t>, including </a:t>
            </a:r>
            <a:r>
              <a:rPr lang="en-US" b="1" dirty="0"/>
              <a:t>tax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Cashier</a:t>
            </a:r>
            <a:r>
              <a:rPr lang="en-US" dirty="0"/>
              <a:t> informs </a:t>
            </a:r>
            <a:r>
              <a:rPr lang="en-US" b="1" dirty="0"/>
              <a:t>Customer</a:t>
            </a:r>
            <a:r>
              <a:rPr lang="en-US" dirty="0"/>
              <a:t> of the </a:t>
            </a:r>
            <a:r>
              <a:rPr lang="en-US" b="1" dirty="0"/>
              <a:t>total</a:t>
            </a:r>
            <a:r>
              <a:rPr lang="en-US" dirty="0"/>
              <a:t> and processes </a:t>
            </a:r>
            <a:r>
              <a:rPr lang="en-US" b="1" dirty="0"/>
              <a:t>payment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System</a:t>
            </a:r>
            <a:r>
              <a:rPr lang="en-US" dirty="0"/>
              <a:t> logs completed </a:t>
            </a:r>
            <a:r>
              <a:rPr lang="en-US" b="1" dirty="0"/>
              <a:t>sale</a:t>
            </a:r>
            <a:r>
              <a:rPr lang="en-US" dirty="0"/>
              <a:t>, sends payment info to </a:t>
            </a:r>
            <a:r>
              <a:rPr lang="en-US" b="1" dirty="0"/>
              <a:t>Accounting</a:t>
            </a:r>
            <a:r>
              <a:rPr lang="en-US" dirty="0"/>
              <a:t> and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departments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System</a:t>
            </a:r>
            <a:r>
              <a:rPr lang="en-US" dirty="0"/>
              <a:t> prints a </a:t>
            </a:r>
            <a:r>
              <a:rPr lang="en-US" b="1" dirty="0"/>
              <a:t>receipt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Happy </a:t>
            </a:r>
            <a:r>
              <a:rPr lang="en-US" b="1" dirty="0"/>
              <a:t>Customer</a:t>
            </a:r>
            <a:r>
              <a:rPr lang="en-US" dirty="0"/>
              <a:t> leaves with </a:t>
            </a:r>
            <a:r>
              <a:rPr lang="en-US" b="1" dirty="0"/>
              <a:t>receipt</a:t>
            </a:r>
            <a:r>
              <a:rPr lang="en-US" dirty="0"/>
              <a:t> and </a:t>
            </a:r>
            <a:r>
              <a:rPr lang="en-US" b="1" dirty="0"/>
              <a:t>goods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85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1F285-7D27-BF4E-8FDE-81F980F6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potential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CA08-24DA-7645-9E2B-E09B83DE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Customer, Checkout, System, Receipt: should these be objects or not?</a:t>
            </a:r>
          </a:p>
          <a:p>
            <a:r>
              <a:rPr lang="en-US" dirty="0"/>
              <a:t>What about Price, Total, Description? Are these objects or attributes?</a:t>
            </a:r>
          </a:p>
          <a:p>
            <a:r>
              <a:rPr lang="en-US" dirty="0"/>
              <a:t>Are Items and Goods two words for the same concept?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47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466E-1615-A84D-8D95-32E5663E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Textual analysis: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BC412-5963-1A4E-BBC3-F48518A32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1867"/>
            <a:ext cx="9905999" cy="4707466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Customer </a:t>
            </a:r>
            <a:r>
              <a:rPr lang="en-US" i="1" dirty="0"/>
              <a:t>arrives</a:t>
            </a:r>
            <a:r>
              <a:rPr lang="en-US" dirty="0"/>
              <a:t> at checkout with goods to </a:t>
            </a:r>
            <a:r>
              <a:rPr lang="en-US" i="1" dirty="0"/>
              <a:t>purchase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Cashier </a:t>
            </a:r>
            <a:r>
              <a:rPr lang="en-US" i="1" dirty="0"/>
              <a:t>starts</a:t>
            </a:r>
            <a:r>
              <a:rPr lang="en-US" dirty="0"/>
              <a:t> a new sale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Cashier </a:t>
            </a:r>
            <a:r>
              <a:rPr lang="en-US" i="1" dirty="0"/>
              <a:t>records</a:t>
            </a:r>
            <a:r>
              <a:rPr lang="en-US" dirty="0"/>
              <a:t> item description, price, and running total for each item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</a:t>
            </a:r>
            <a:r>
              <a:rPr lang="en-US" i="1" dirty="0"/>
              <a:t>computes</a:t>
            </a:r>
            <a:r>
              <a:rPr lang="en-US" dirty="0"/>
              <a:t> sales total, including tax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Cashier </a:t>
            </a:r>
            <a:r>
              <a:rPr lang="en-US" i="1" dirty="0"/>
              <a:t>informs</a:t>
            </a:r>
            <a:r>
              <a:rPr lang="en-US" dirty="0"/>
              <a:t> Customer of the total and </a:t>
            </a:r>
            <a:r>
              <a:rPr lang="en-US" i="1" dirty="0"/>
              <a:t>processes</a:t>
            </a:r>
            <a:r>
              <a:rPr lang="en-US" dirty="0"/>
              <a:t> payment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</a:t>
            </a:r>
            <a:r>
              <a:rPr lang="en-US" i="1" dirty="0"/>
              <a:t>logs</a:t>
            </a:r>
            <a:r>
              <a:rPr lang="en-US" dirty="0"/>
              <a:t> completed sale, </a:t>
            </a:r>
            <a:r>
              <a:rPr lang="en-US" i="1" dirty="0"/>
              <a:t>sends</a:t>
            </a:r>
            <a:r>
              <a:rPr lang="en-US" dirty="0"/>
              <a:t> payment info to Accounting and Inventory departments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</a:t>
            </a:r>
            <a:r>
              <a:rPr lang="en-US" i="1" dirty="0"/>
              <a:t>prints</a:t>
            </a:r>
            <a:r>
              <a:rPr lang="en-US" dirty="0"/>
              <a:t> a receipt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Happy Customer </a:t>
            </a:r>
            <a:r>
              <a:rPr lang="en-US" i="1" dirty="0"/>
              <a:t>leaves</a:t>
            </a:r>
            <a:r>
              <a:rPr lang="en-US" dirty="0"/>
              <a:t> with receipt and goods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01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127C-B5ED-2A4A-B85A-168DF839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Example (from </a:t>
            </a:r>
            <a:r>
              <a:rPr lang="en-US" dirty="0" err="1"/>
              <a:t>Larman</a:t>
            </a:r>
            <a:r>
              <a:rPr lang="en-US" dirty="0"/>
              <a:t>, Ch 11)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48881-1B6D-0949-AB56-DEBA4158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77" y="1170101"/>
            <a:ext cx="8310669" cy="5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93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EC7B-32EC-9249-B29F-EBB8801DC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 few common pitfall in domain modeling</a:t>
            </a:r>
          </a:p>
        </p:txBody>
      </p:sp>
    </p:spTree>
    <p:extLst>
      <p:ext uri="{BB962C8B-B14F-4D97-AF65-F5344CB8AC3E}">
        <p14:creationId xmlns:p14="http://schemas.microsoft.com/office/powerpoint/2010/main" val="181804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A711-1823-C149-BA99-4ADCC4A3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tourism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F60AB-145F-F546-A457-C458DF50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16" y="2357966"/>
            <a:ext cx="9152164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81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EC7B-32EC-9249-B29F-EBB8801D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419599"/>
            <a:ext cx="9905999" cy="13716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 a cash register might be related to other objects. .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3E4A1-7297-0645-92CD-B068FE00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886" y="1989667"/>
            <a:ext cx="3067050" cy="1752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01074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EC7B-32EC-9249-B29F-EBB8801D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419599"/>
            <a:ext cx="9905999" cy="1371601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Tip: </a:t>
            </a:r>
            <a:r>
              <a:rPr lang="en-US" dirty="0"/>
              <a:t>keep the attribute types simple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88A2D-DAA1-334E-AAA8-A9F336B3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077" y="645582"/>
            <a:ext cx="3132667" cy="36081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13805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BC0179-AD0B-3B47-B6BF-B1EE834C6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0" y="1507067"/>
            <a:ext cx="5365942" cy="3708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181681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EC7B-32EC-9249-B29F-EBB8801D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419599"/>
            <a:ext cx="9905999" cy="1371601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Tip: </a:t>
            </a:r>
            <a:r>
              <a:rPr lang="en-US" dirty="0"/>
              <a:t>favor associations over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B2C2D-013E-CF42-8E14-05FCBC2F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962" y="762000"/>
            <a:ext cx="4826897" cy="33358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03209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7150-46C7-F04B-9CDE-76504F0D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noun-verb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9626D-FDED-D548-B79B-077228B03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 idea is very simple and easy to execute, but:</a:t>
            </a:r>
          </a:p>
          <a:p>
            <a:r>
              <a:rPr lang="en-US" dirty="0"/>
              <a:t>Natural language is very imprecise</a:t>
            </a:r>
          </a:p>
          <a:p>
            <a:r>
              <a:rPr lang="en-US" dirty="0"/>
              <a:t>Many more nouns than relevant classes (more than one name for the same concept)</a:t>
            </a:r>
          </a:p>
          <a:p>
            <a:r>
              <a:rPr lang="en-US" dirty="0"/>
              <a:t>The design is determined by your use cases - but these two documents serve very different purposes</a:t>
            </a:r>
          </a:p>
          <a:p>
            <a:pPr marL="0" indent="0">
              <a:buNone/>
            </a:pPr>
            <a:r>
              <a:rPr lang="en-US" dirty="0"/>
              <a:t>Don't be afraid to rephrase your use cases!</a:t>
            </a:r>
          </a:p>
        </p:txBody>
      </p:sp>
    </p:spTree>
    <p:extLst>
      <p:ext uri="{BB962C8B-B14F-4D97-AF65-F5344CB8AC3E}">
        <p14:creationId xmlns:p14="http://schemas.microsoft.com/office/powerpoint/2010/main" val="3467689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D283-1F33-714A-8276-FE52807A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elevators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DA650-D782-D043-96B5-0D8FE8C1B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8518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elevator has one button for each floor</a:t>
            </a:r>
          </a:p>
          <a:p>
            <a:pPr lvl="1"/>
            <a:r>
              <a:rPr lang="en-US" dirty="0"/>
              <a:t>Light up when pressed</a:t>
            </a:r>
          </a:p>
          <a:p>
            <a:pPr lvl="1"/>
            <a:r>
              <a:rPr lang="en-US" dirty="0"/>
              <a:t>Requests that the elevator stops at that floor</a:t>
            </a:r>
          </a:p>
          <a:p>
            <a:pPr lvl="1"/>
            <a:r>
              <a:rPr lang="en-US" dirty="0"/>
              <a:t>The button’s light is turned off once the elevator has stopped at the corresponding floor</a:t>
            </a:r>
          </a:p>
          <a:p>
            <a:r>
              <a:rPr lang="en-US" dirty="0"/>
              <a:t>Each floor has two buttons to request the elevator to go up or down (except the first floor and top floor, which only have one):</a:t>
            </a:r>
          </a:p>
          <a:p>
            <a:pPr lvl="1"/>
            <a:r>
              <a:rPr lang="en-US" dirty="0"/>
              <a:t>Light up when pressed</a:t>
            </a:r>
          </a:p>
          <a:p>
            <a:pPr lvl="1"/>
            <a:r>
              <a:rPr lang="en-US" dirty="0"/>
              <a:t>Requests that the elevator stops at that floor</a:t>
            </a:r>
          </a:p>
          <a:p>
            <a:pPr lvl="1"/>
            <a:r>
              <a:rPr lang="en-US" dirty="0"/>
              <a:t>The button’s light is turned off once the elevator has arrived at the floor.</a:t>
            </a:r>
          </a:p>
          <a:p>
            <a:pPr marL="0" indent="0">
              <a:buNone/>
            </a:pPr>
            <a:r>
              <a:rPr lang="en-US" dirty="0"/>
              <a:t>(Taken from Peter Muller’s course on Software Engineering)</a:t>
            </a:r>
          </a:p>
        </p:txBody>
      </p:sp>
    </p:spTree>
    <p:extLst>
      <p:ext uri="{BB962C8B-B14F-4D97-AF65-F5344CB8AC3E}">
        <p14:creationId xmlns:p14="http://schemas.microsoft.com/office/powerpoint/2010/main" val="27005649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93FA-FCDB-5945-B18E-2A2EC191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fetch elevator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EA4D-4652-A34E-A116-796250877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Main success scenario: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Passenger pushes button in the hall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lights up button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closes elevator doors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moves elevator to requested floor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turns off button’s light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opens elevator doors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017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93FA-FCDB-5945-B18E-2A2EC191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ride elevator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EA4D-4652-A34E-A116-796250877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Main success scenario: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Passenger pushes elevator button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lights up button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closes elevator doors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moves elevator to requested floor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turns off button’s light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opens elevator doors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029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C16C-6ECE-E24D-9817-9EE14605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692DF-4D12-1745-8FBE-E8C76D7F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come up with a domain model?</a:t>
            </a:r>
          </a:p>
          <a:p>
            <a:r>
              <a:rPr lang="en-US" dirty="0"/>
              <a:t>What sequence diagrams correspond to these use cases?</a:t>
            </a:r>
          </a:p>
        </p:txBody>
      </p:sp>
    </p:spTree>
    <p:extLst>
      <p:ext uri="{BB962C8B-B14F-4D97-AF65-F5344CB8AC3E}">
        <p14:creationId xmlns:p14="http://schemas.microsoft.com/office/powerpoint/2010/main" val="10136475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4EBB-326A-ED4E-982C-1498367A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90CF3-37EF-F742-B2A2-13FB6C15E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4971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After developing your domain model, you still need to validate it:</a:t>
            </a:r>
          </a:p>
          <a:p>
            <a:r>
              <a:rPr lang="en-US" i="1" dirty="0"/>
              <a:t>Correctness</a:t>
            </a:r>
            <a:r>
              <a:rPr lang="en-US" dirty="0"/>
              <a:t>: Does it accurately model reality?</a:t>
            </a:r>
          </a:p>
          <a:p>
            <a:r>
              <a:rPr lang="en-US" i="1" dirty="0"/>
              <a:t>Completeness</a:t>
            </a:r>
            <a:r>
              <a:rPr lang="en-US" dirty="0"/>
              <a:t>: Is every scenario (including the exceptional cases) described?</a:t>
            </a:r>
          </a:p>
          <a:p>
            <a:r>
              <a:rPr lang="en-US" i="1" dirty="0"/>
              <a:t>Consistency</a:t>
            </a:r>
            <a:r>
              <a:rPr lang="en-US" dirty="0"/>
              <a:t>: Does the model contradict itself?</a:t>
            </a:r>
          </a:p>
          <a:p>
            <a:r>
              <a:rPr lang="en-US" i="1" dirty="0"/>
              <a:t>Unambiguous</a:t>
            </a:r>
            <a:r>
              <a:rPr lang="en-US" dirty="0"/>
              <a:t>: Does the model describe one reality (and not many)?</a:t>
            </a:r>
          </a:p>
          <a:p>
            <a:r>
              <a:rPr lang="en-US" i="1" dirty="0"/>
              <a:t>Realistic</a:t>
            </a:r>
            <a:r>
              <a:rPr lang="en-US" dirty="0"/>
              <a:t>: Can the model be implemented?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A711-1823-C149-BA99-4ADCC4A3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tourism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CCA84-6EF6-3D4A-BF75-6B1BFE2A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33" y="2486554"/>
            <a:ext cx="8296296" cy="162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487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260F-C98E-EE42-9A5B-D2E88FA54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validate?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9BAF-D1D8-4C48-A269-58FFFE9A3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You may use diagrams with different purposes (use cases, classes, sequence diagrams, etc.) to describe the same system.</a:t>
            </a:r>
          </a:p>
          <a:p>
            <a:r>
              <a:rPr lang="en-US" dirty="0"/>
              <a:t>Do all these diagrams agree?</a:t>
            </a:r>
          </a:p>
          <a:p>
            <a:r>
              <a:rPr lang="en-US" dirty="0"/>
              <a:t>Take care of homonyms and synonyms</a:t>
            </a:r>
          </a:p>
          <a:p>
            <a:r>
              <a:rPr lang="en-US" dirty="0"/>
              <a:t>Is every class described exactly once?</a:t>
            </a:r>
          </a:p>
          <a:p>
            <a:r>
              <a:rPr lang="en-US" dirty="0"/>
              <a:t>No dangling associations?</a:t>
            </a:r>
          </a:p>
        </p:txBody>
      </p:sp>
    </p:spTree>
    <p:extLst>
      <p:ext uri="{BB962C8B-B14F-4D97-AF65-F5344CB8AC3E}">
        <p14:creationId xmlns:p14="http://schemas.microsoft.com/office/powerpoint/2010/main" val="1571978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8F6D-987A-A449-BD50-A9EB14259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D6AC2-488A-594A-B0FD-1B5BB62F2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Patterns explained: chapter 2</a:t>
            </a:r>
          </a:p>
          <a:p>
            <a:r>
              <a:rPr lang="en-US" dirty="0"/>
              <a:t>Applying UML and patterns: chapter 10-13 and chapter 15</a:t>
            </a:r>
          </a:p>
        </p:txBody>
      </p:sp>
    </p:spTree>
    <p:extLst>
      <p:ext uri="{BB962C8B-B14F-4D97-AF65-F5344CB8AC3E}">
        <p14:creationId xmlns:p14="http://schemas.microsoft.com/office/powerpoint/2010/main" val="74453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A711-1823-C149-BA99-4ADCC4A3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tourism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C4E44-B0B1-8B4E-BB48-A56C733A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2228850"/>
            <a:ext cx="9804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08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{B0BA2219-F78D-0049-ADDB-2B5CBD99DBA2}tf10001122</Template>
  <TotalTime>477</TotalTime>
  <Words>2451</Words>
  <Application>Microsoft Macintosh PowerPoint</Application>
  <PresentationFormat>Widescreen</PresentationFormat>
  <Paragraphs>320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Courier New</vt:lpstr>
      <vt:lpstr>Trebuchet MS</vt:lpstr>
      <vt:lpstr>Tw Cen MT</vt:lpstr>
      <vt:lpstr>Circuit</vt:lpstr>
      <vt:lpstr>Modelleren en Systeemontwerp</vt:lpstr>
      <vt:lpstr>Fill in the blanks…</vt:lpstr>
      <vt:lpstr>Disaster tourism</vt:lpstr>
      <vt:lpstr>Disaster tourism</vt:lpstr>
      <vt:lpstr>Disaster tourism</vt:lpstr>
      <vt:lpstr>Disaster tourism</vt:lpstr>
      <vt:lpstr>Disaster tourism</vt:lpstr>
      <vt:lpstr>Disaster tourism</vt:lpstr>
      <vt:lpstr>Disaster tourism</vt:lpstr>
      <vt:lpstr>Disaster tourism</vt:lpstr>
      <vt:lpstr>Disaster tourism</vt:lpstr>
      <vt:lpstr>Disaster tourism</vt:lpstr>
      <vt:lpstr>This lecture</vt:lpstr>
      <vt:lpstr>Analysis</vt:lpstr>
      <vt:lpstr>Model: Example</vt:lpstr>
      <vt:lpstr>Why model software?</vt:lpstr>
      <vt:lpstr>Modeling software?</vt:lpstr>
      <vt:lpstr>The unified modeling language</vt:lpstr>
      <vt:lpstr>UML: Unified modeling language</vt:lpstr>
      <vt:lpstr>UML: Activity diagrams</vt:lpstr>
      <vt:lpstr>UML: Activity diagrams</vt:lpstr>
      <vt:lpstr>UML: Activity diagrams example</vt:lpstr>
      <vt:lpstr>UML: Activity diagrams</vt:lpstr>
      <vt:lpstr>UML: Class diagrams</vt:lpstr>
      <vt:lpstr>UML: class diagrams</vt:lpstr>
      <vt:lpstr>UML: class diagrams</vt:lpstr>
      <vt:lpstr>Different levels of detail</vt:lpstr>
      <vt:lpstr>Abstract classes</vt:lpstr>
      <vt:lpstr>Relations between objects</vt:lpstr>
      <vt:lpstr>Specific relations between objects</vt:lpstr>
      <vt:lpstr>Inheritance</vt:lpstr>
      <vt:lpstr>Inheritance (example)</vt:lpstr>
      <vt:lpstr>Inheritance (example)</vt:lpstr>
      <vt:lpstr>Aggregation and association</vt:lpstr>
      <vt:lpstr>Aggregation and association</vt:lpstr>
      <vt:lpstr>Aggregation or attribute?</vt:lpstr>
      <vt:lpstr>Aggregation (example)</vt:lpstr>
      <vt:lpstr>UML this!</vt:lpstr>
      <vt:lpstr>Composition</vt:lpstr>
      <vt:lpstr>Association vs composition</vt:lpstr>
      <vt:lpstr>Dependency</vt:lpstr>
      <vt:lpstr>Dependency compared to aggregation</vt:lpstr>
      <vt:lpstr>Directed associations</vt:lpstr>
      <vt:lpstr>Cardinalities</vt:lpstr>
      <vt:lpstr>Labeled associations</vt:lpstr>
      <vt:lpstr>Undirected associations</vt:lpstr>
      <vt:lpstr>UmL vs code</vt:lpstr>
      <vt:lpstr>Problem?</vt:lpstr>
      <vt:lpstr>Problem?</vt:lpstr>
      <vt:lpstr>Make necessary information available</vt:lpstr>
      <vt:lpstr>Writing precise designs</vt:lpstr>
      <vt:lpstr>Sequence diagrams</vt:lpstr>
      <vt:lpstr>Sequence diagrams</vt:lpstr>
      <vt:lpstr>Sequence diagrams (example)</vt:lpstr>
      <vt:lpstr>Sequence diagrams (example)</vt:lpstr>
      <vt:lpstr>UML</vt:lpstr>
      <vt:lpstr>Analysis and design</vt:lpstr>
      <vt:lpstr>Bridging the gap</vt:lpstr>
      <vt:lpstr>Analysis</vt:lpstr>
      <vt:lpstr>Domain model (Example)</vt:lpstr>
      <vt:lpstr>Why write domain models?</vt:lpstr>
      <vt:lpstr>Analysis: how to write a domain model?</vt:lpstr>
      <vt:lpstr>Textual analysis</vt:lpstr>
      <vt:lpstr>Textual analysis (from Larman 2002)</vt:lpstr>
      <vt:lpstr>Textual analysis: nouns</vt:lpstr>
      <vt:lpstr>Selecting potential classes</vt:lpstr>
      <vt:lpstr>Textual analysis: verbs</vt:lpstr>
      <vt:lpstr>Example (from Larman, Ch 11)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noun-verb analysis</vt:lpstr>
      <vt:lpstr>Case study: elevators</vt:lpstr>
      <vt:lpstr>Use case: fetch elevator</vt:lpstr>
      <vt:lpstr>Use case: ride elevator</vt:lpstr>
      <vt:lpstr>Questions</vt:lpstr>
      <vt:lpstr>Validation</vt:lpstr>
      <vt:lpstr>How to validate?</vt:lpstr>
      <vt:lpstr>Material covered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Modelleren en Systeemontwerp</dc:title>
  <dc:creator>Microsoft Office User</dc:creator>
  <cp:lastModifiedBy>Microsoft Office User</cp:lastModifiedBy>
  <cp:revision>61</cp:revision>
  <dcterms:created xsi:type="dcterms:W3CDTF">2019-09-06T08:16:48Z</dcterms:created>
  <dcterms:modified xsi:type="dcterms:W3CDTF">2019-09-12T13:22:28Z</dcterms:modified>
</cp:coreProperties>
</file>